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85" r:id="rId6"/>
    <p:sldId id="28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9" r:id="rId17"/>
    <p:sldId id="271" r:id="rId18"/>
    <p:sldId id="280" r:id="rId19"/>
    <p:sldId id="275" r:id="rId20"/>
    <p:sldId id="269" r:id="rId21"/>
    <p:sldId id="270" r:id="rId22"/>
    <p:sldId id="276" r:id="rId23"/>
    <p:sldId id="277" r:id="rId24"/>
    <p:sldId id="272" r:id="rId25"/>
    <p:sldId id="281" r:id="rId26"/>
    <p:sldId id="278" r:id="rId27"/>
    <p:sldId id="282" r:id="rId28"/>
    <p:sldId id="274" r:id="rId29"/>
    <p:sldId id="284" r:id="rId30"/>
    <p:sldId id="283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75" d="100"/>
          <a:sy n="75" d="100"/>
        </p:scale>
        <p:origin x="-2652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7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A35FC2-1825-41D0-8EB3-E7590AEABEA9}" type="datetimeFigureOut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9FF942-852A-4DC8-B21B-9F9A94FF85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98C405-0C25-468C-B47B-B8A9456F5500}" type="datetimeFigureOut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FA6C4C-591C-4371-80D3-19280FC1EF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0BEA-1952-4405-9C5A-AE5979E3F854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60C1-6348-4EBB-81FC-F7B09ADC04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35EC-C11E-4D21-BE24-03B1381E5015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3678-17DF-418C-A03F-5AE655553AC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9A8D-E8F1-4859-AEC1-1D06F455754E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66B10-2197-44E6-96E3-11C197CF9D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FDD53-42A8-4F4F-82E3-A0EE9C67E693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5D36-BF45-4CBC-8561-B13368BC3B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246B-065C-4903-9A58-9AA08CA67816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2103-E616-4C71-86E5-E82E63FB53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F5F4-7D18-4CB3-B641-50A20C0F671A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9F81-E80A-47AE-B958-F8B235291B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D2DE3-E2B6-4F36-BDD6-3F15726DAEE3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B149-E13F-462B-BFC7-D7B0A42127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126C-8529-4A16-B10C-11768CB51394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7654-3E08-4687-8CB1-46862EF43D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8215E-276F-463F-8011-B4D3A3C16AD9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44CAA-AA2E-4C83-B8FF-1A34C5CF6C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71FB-2E8B-4015-982B-66748F12D63B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D79B-CF34-4069-947C-18856E1ECF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07F0-1502-4995-AD7E-3A7572902218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2C512-D88F-4D4F-8A2F-A440A7CF72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6FD46-7AA8-46FC-A1CA-4E71B123332D}" type="datetime1">
              <a:rPr lang="es-ES"/>
              <a:pPr>
                <a:defRPr/>
              </a:pPr>
              <a:t>07/05/2018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Manuel Pérez Campos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BF5173-6782-4C04-B39C-4F7E212981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216" y="3501008"/>
            <a:ext cx="8363272" cy="10801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6000" b="1" dirty="0" smtClean="0">
                <a:latin typeface="+mn-lt"/>
              </a:rPr>
              <a:t>Relaciones Humanas</a:t>
            </a:r>
            <a:endParaRPr lang="es-ES" sz="6000" b="1" dirty="0">
              <a:latin typeface="+mn-lt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8485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A1238-5020-42B1-AB45-B6CD361D0F72}" type="slidenum">
              <a:rPr lang="es-ES"/>
              <a:pPr>
                <a:defRPr/>
              </a:pPr>
              <a:t>1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11760" y="980728"/>
            <a:ext cx="4381075" cy="20162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090666"/>
            <a:ext cx="5832648" cy="722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La Actitud es Imagen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0481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b="1" dirty="0" smtClean="0"/>
              <a:t>Una imagen personal</a:t>
            </a:r>
            <a:r>
              <a:rPr lang="es-E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Dime como saludas y te diré quien eres.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La imagen no se improvisa  es el reflejo de tu esencia a  quien va dirigida y lo que quieres mostrar.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Es imposible no tener una imagen.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No todo es una cara bonita.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Importa más lo que dices sin palabras, lo que a otros dejas ver de ti, es tu imagen.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A6832-4960-4677-8494-A83D0047C82D}" type="slidenum">
              <a:rPr lang="es-ES"/>
              <a:pPr>
                <a:defRPr/>
              </a:pPr>
              <a:t>10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808312" cy="13742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052736"/>
            <a:ext cx="5760640" cy="722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La Actitud es Imagen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048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Traje hecho a medida. La vestimenta tiene que ser…FAC= Funcional + Actual + </a:t>
            </a:r>
            <a:r>
              <a:rPr lang="es-ES" dirty="0" err="1" smtClean="0"/>
              <a:t>Comóda</a:t>
            </a:r>
            <a:r>
              <a:rPr lang="es-ES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El trato que damos a los demás debe ser el que nos gustaría que nos dieran…, ya que dime como te comportas y te diré quien eres.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9D285-BB63-4859-BC00-4DC875C439C8}" type="slidenum">
              <a:rPr lang="es-ES"/>
              <a:pPr>
                <a:defRPr/>
              </a:pPr>
              <a:t>11</a:t>
            </a:fld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283968" y="4888109"/>
            <a:ext cx="44220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Hay que comportarse de acuerdo al lugar que se está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808312" cy="13742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5609" name="Picture 3" descr="C:\Users\Ana\AppData\Local\Microsoft\Windows\Temporary Internet Files\Content.IE5\9MM9CO28\Biblioteca_Casa_de_Colón_Nacho_González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489450"/>
            <a:ext cx="345598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24744"/>
            <a:ext cx="5760640" cy="8702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La Actitud es Imagen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3616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200" dirty="0" smtClean="0"/>
              <a:t>Puedo ver como eres a través de tus ojos.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200" dirty="0" smtClean="0"/>
              <a:t>Esos pequeños detalles. Comida entre los dientes, caspa, mal aliento, olores corporales, cabello graso, zapatos sucios, pelos que se asoman…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200" dirty="0" smtClean="0"/>
              <a:t>El teléfono “el timbrado incomodo”…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sz="32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65800" y="638968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D3965-E0AD-4F91-84D9-107DA70B5F26}" type="slidenum">
              <a:rPr lang="es-ES"/>
              <a:pPr>
                <a:defRPr/>
              </a:pPr>
              <a:t>12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808312" cy="13742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43591"/>
            <a:ext cx="5616624" cy="794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La Actitud es Imagen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916113"/>
            <a:ext cx="8362950" cy="439261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dirty="0" smtClean="0"/>
              <a:t>Forma de sentarse, no invadir el espacio.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dirty="0" smtClean="0"/>
              <a:t>Pasos de éxito ( demostrar confianza, seguridad, mirada al frente, sonrisa en el rostro).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dirty="0" smtClean="0"/>
              <a:t>Hablar pausado y fluido, sin groserías.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dirty="0" smtClean="0"/>
              <a:t>Sonreír  y asentir  cuando escuchas  a la otra persona para hacer  ver que se esta prestando atención e interesado en lo que se dice.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dirty="0"/>
              <a:t>¿Mande </a:t>
            </a:r>
            <a:r>
              <a:rPr lang="es-ES" sz="2400" dirty="0" smtClean="0"/>
              <a:t>Usted? Tratar a una persona que espera que se llame de usted nos puede hacer pasar por una vergüenza. Hablar de usted no tiene nada que ver con la edad, con su apariencia y su experiencia.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2400" dirty="0" smtClean="0"/>
              <a:t>   </a:t>
            </a:r>
            <a:endParaRPr lang="es-ES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5E0FA-5914-4BEB-B5C9-F3A367005B5B}" type="slidenum">
              <a:rPr lang="es-ES"/>
              <a:pPr>
                <a:defRPr/>
              </a:pPr>
              <a:t>13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808312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979595"/>
            <a:ext cx="5976664" cy="9372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Objetivos de la imagen</a:t>
            </a:r>
            <a:endParaRPr lang="es-ES" dirty="0"/>
          </a:p>
        </p:txBody>
      </p:sp>
      <p:sp>
        <p:nvSpPr>
          <p:cNvPr id="28676" name="2 Marcador de contenido"/>
          <p:cNvSpPr>
            <a:spLocks noGrp="1"/>
          </p:cNvSpPr>
          <p:nvPr>
            <p:ph idx="1"/>
          </p:nvPr>
        </p:nvSpPr>
        <p:spPr>
          <a:xfrm>
            <a:off x="395288" y="2349500"/>
            <a:ext cx="8229600" cy="3956050"/>
          </a:xfrm>
        </p:spPr>
        <p:txBody>
          <a:bodyPr/>
          <a:lstStyle/>
          <a:p>
            <a:pPr eaLnBrk="1" hangingPunct="1"/>
            <a:r>
              <a:rPr lang="es-ES" sz="4200" smtClean="0"/>
              <a:t>Gestionar e infundir con la imagen… seguridad, seriedad, cercanía. Nos catapulta en la comunicación y dinamización de nuestra labor con las personas.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70E76-4FB7-4740-8BB9-3B9B929A92C5}" type="slidenum">
              <a:rPr lang="es-ES"/>
              <a:pPr>
                <a:defRPr/>
              </a:pPr>
              <a:t>14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664296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698976" cy="722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Habilidades Sociales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264025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En cada momento evolutivo se podría categorizar una serie de competencias o habilidades sociales que se van adquiriendo y que facilitan la comunicación en el medio social en el que nos movemos.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b="1" dirty="0" smtClean="0"/>
              <a:t>Las habilidades comunes serian</a:t>
            </a:r>
            <a:r>
              <a:rPr lang="es-ES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Comunicación.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Competencia social.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Influencia o liderazgo.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Resolución de conflictos.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Habilidades de trabajo en equipo, colaboración y comparación.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755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CCACD-D82A-4A15-BA37-06AD5433F60C}" type="slidenum">
              <a:rPr lang="es-ES"/>
              <a:pPr>
                <a:defRPr/>
              </a:pPr>
              <a:t>15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664296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HABILIDADES SOCIALES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La persona socialmente hábil busca su propio interés, pero también tiene en cuenta los intereses y sentimientos de los demás.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698976" cy="722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Comunicación</a:t>
            </a:r>
            <a:endParaRPr lang="es-ES" dirty="0"/>
          </a:p>
        </p:txBody>
      </p:sp>
      <p:sp>
        <p:nvSpPr>
          <p:cNvPr id="31748" name="2 Marcador de contenido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3976688"/>
          </a:xfrm>
        </p:spPr>
        <p:txBody>
          <a:bodyPr/>
          <a:lstStyle/>
          <a:p>
            <a:pPr eaLnBrk="1" hangingPunct="1"/>
            <a:r>
              <a:rPr lang="es-ES" sz="3400" smtClean="0"/>
              <a:t>No es posible no comunicar.</a:t>
            </a:r>
          </a:p>
          <a:p>
            <a:pPr eaLnBrk="1" hangingPunct="1"/>
            <a:r>
              <a:rPr lang="es-ES" sz="3400" smtClean="0"/>
              <a:t>Al comunicase es tan importante al mensaje o lenguaje verbal como al no verbal.</a:t>
            </a:r>
          </a:p>
          <a:p>
            <a:pPr eaLnBrk="1" hangingPunct="1"/>
            <a:r>
              <a:rPr lang="es-ES" sz="3400" smtClean="0"/>
              <a:t>Para que exista una comunicación verbal efectiva debe haber empatía, asertividad y escucha activa.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3CFF6-E995-4CFF-9A3D-2380B3CA04D8}" type="slidenum">
              <a:rPr lang="es-ES"/>
              <a:pPr>
                <a:defRPr/>
              </a:pPr>
              <a:t>17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664296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COMUNICACIÓN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conversación no es un fin en sí misma, sino un instrumento para lograr los objetivos propuesto prudencia, cuidado …hay ciertos matices que hay que tener en cuenta…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“Tenemos dos orejas y una sola boca, para escuchar más y hablar menos”.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052736"/>
            <a:ext cx="6264696" cy="794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Estilos de comunicación</a:t>
            </a:r>
            <a:endParaRPr lang="es-ES" dirty="0"/>
          </a:p>
        </p:txBody>
      </p:sp>
      <p:sp>
        <p:nvSpPr>
          <p:cNvPr id="33796" name="2 Marcador de contenido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100513"/>
          </a:xfrm>
        </p:spPr>
        <p:txBody>
          <a:bodyPr/>
          <a:lstStyle/>
          <a:p>
            <a:pPr eaLnBrk="1" hangingPunct="1"/>
            <a:r>
              <a:rPr lang="es-ES" sz="3600" smtClean="0"/>
              <a:t>Estilo inhibido, pasivo, no asertivo o inseguro.</a:t>
            </a:r>
          </a:p>
          <a:p>
            <a:pPr eaLnBrk="1" hangingPunct="1"/>
            <a:r>
              <a:rPr lang="es-ES" sz="3600" smtClean="0"/>
              <a:t>Estilo agresivo que genera conflictos en las relaciones interpersonales.</a:t>
            </a:r>
          </a:p>
          <a:p>
            <a:pPr eaLnBrk="1" hangingPunct="1"/>
            <a:r>
              <a:rPr lang="es-ES" sz="3600" smtClean="0"/>
              <a:t>Estilo asertivo, autoafirmación de los propios derechos, sin dejarse manipular ni manipular a los demás.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9D308-230E-417E-AD1F-5DDF4656A3BF}" type="slidenum">
              <a:rPr lang="es-ES"/>
              <a:pPr>
                <a:defRPr/>
              </a:pPr>
              <a:t>19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764704"/>
            <a:ext cx="2448272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5" y="1017645"/>
            <a:ext cx="5760640" cy="10081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600" dirty="0" smtClean="0"/>
              <a:t>Definición de Taxista </a:t>
            </a:r>
            <a:endParaRPr lang="es-ES" sz="4600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38652-637C-4B47-B5A4-833E544C7B16}" type="slidenum">
              <a:rPr lang="es-ES"/>
              <a:pPr>
                <a:defRPr/>
              </a:pPr>
              <a:t>2</a:t>
            </a:fld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35688" y="797331"/>
            <a:ext cx="2808312" cy="13742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16391" name="10 Marcador de contenido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152900"/>
          </a:xfrm>
        </p:spPr>
        <p:txBody>
          <a:bodyPr/>
          <a:lstStyle/>
          <a:p>
            <a:pPr eaLnBrk="1" hangingPunct="1"/>
            <a:endParaRPr lang="es-ES" sz="2400" b="1" smtClean="0"/>
          </a:p>
          <a:p>
            <a:pPr eaLnBrk="1" hangingPunct="1"/>
            <a:r>
              <a:rPr lang="es-ES" sz="3400" b="1" smtClean="0"/>
              <a:t>Taxista</a:t>
            </a:r>
            <a:r>
              <a:rPr lang="es-ES" sz="3400" smtClean="0"/>
              <a:t>: quién lleva pasajeros en un taxi a un destino deseado, por lo que cobra.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400" smtClean="0"/>
              <a:t>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s-ES" sz="3400" smtClean="0"/>
              <a:t>   A veces dan información sobre la zona y por lo general dan </a:t>
            </a:r>
            <a:r>
              <a:rPr lang="es-ES" sz="3400" u="sng" smtClean="0"/>
              <a:t>conversación</a:t>
            </a:r>
            <a:r>
              <a:rPr lang="es-ES" sz="3400" smtClean="0"/>
              <a:t> a los pasajeros.</a:t>
            </a:r>
          </a:p>
          <a:p>
            <a:pPr eaLnBrk="1" hangingPunct="1">
              <a:buFont typeface="Wingdings 2" pitchFamily="18" charset="2"/>
              <a:buNone/>
            </a:pPr>
            <a:endParaRPr lang="es-ES" sz="2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554960" cy="722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Empatía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751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800" dirty="0" smtClean="0"/>
              <a:t>Ponerse en el lugar del otro, sin estar necesariamente de acuerdo, se trata de atender e interpretar las motivaciones, necesidades e inquietudes mostrando nuestro apoyo y entendimiento.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sz="3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61038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AE516-8C80-436A-8285-9A7234B4138C}" type="slidenum">
              <a:rPr lang="es-ES"/>
              <a:pPr>
                <a:defRPr/>
              </a:pPr>
              <a:t>20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664296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5760640" cy="794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Asertividad</a:t>
            </a:r>
            <a:endParaRPr lang="es-ES" dirty="0"/>
          </a:p>
        </p:txBody>
      </p:sp>
      <p:sp>
        <p:nvSpPr>
          <p:cNvPr id="35844" name="2 Marcador de contenido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19562"/>
          </a:xfrm>
        </p:spPr>
        <p:txBody>
          <a:bodyPr/>
          <a:lstStyle/>
          <a:p>
            <a:pPr eaLnBrk="1" hangingPunct="1"/>
            <a:r>
              <a:rPr lang="es-ES" sz="2800" smtClean="0"/>
              <a:t>Comunicación caracterizada por la madurez y la expresión consiente y respetuosa de las propias ideas y comunicaciones.</a:t>
            </a:r>
          </a:p>
          <a:p>
            <a:pPr eaLnBrk="1" hangingPunct="1"/>
            <a:r>
              <a:rPr lang="es-ES" sz="2800" smtClean="0"/>
              <a:t>Manteniendo fluidez, seguridad, contacto ocular directo pero no desafiante, comodidad en la postura, se puede expresar defensa sin agresión.</a:t>
            </a:r>
          </a:p>
          <a:p>
            <a:pPr eaLnBrk="1" hangingPunct="1"/>
            <a:r>
              <a:rPr lang="es-ES" sz="2800" smtClean="0"/>
              <a:t>Se opone a los estilos comunicativos, agresivo y pasivo (no efectivos).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83263" y="630872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3ABAF-7021-4C08-905D-75A9FB7A2F1A}" type="slidenum">
              <a:rPr lang="es-ES"/>
              <a:pPr>
                <a:defRPr/>
              </a:pPr>
              <a:t>21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664296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410944" cy="722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Respuestas asertivas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048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Ser capaz de rechazar una petición.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Hacer una petición o solicitar ayuda.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Solicitar cambio de conducta molesta.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Mostrar desacuerdo.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Hacer una crítica.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Recibir una crítica.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Formular un elogio.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800" dirty="0" smtClean="0"/>
              <a:t>Recibir cumplidos. </a:t>
            </a:r>
            <a:endParaRPr lang="es-ES" sz="2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07075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3CB2B-058E-4A31-BE48-761894E09BF9}" type="slidenum">
              <a:rPr lang="es-ES"/>
              <a:pPr>
                <a:defRPr/>
              </a:pPr>
              <a:t>22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2160" y="752655"/>
            <a:ext cx="2664296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410944" cy="722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Técnicas asertivas</a:t>
            </a:r>
            <a:endParaRPr lang="es-ES" dirty="0"/>
          </a:p>
        </p:txBody>
      </p:sp>
      <p:sp>
        <p:nvSpPr>
          <p:cNvPr id="37892" name="2 Marcador de contenido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048125"/>
          </a:xfrm>
        </p:spPr>
        <p:txBody>
          <a:bodyPr/>
          <a:lstStyle/>
          <a:p>
            <a:pPr eaLnBrk="1" hangingPunct="1"/>
            <a:r>
              <a:rPr lang="es-ES" sz="3600" smtClean="0"/>
              <a:t>Disco rayado.</a:t>
            </a:r>
          </a:p>
          <a:p>
            <a:pPr eaLnBrk="1" hangingPunct="1"/>
            <a:r>
              <a:rPr lang="es-ES" sz="3600" smtClean="0"/>
              <a:t>Acuerdo parcial.</a:t>
            </a:r>
          </a:p>
          <a:p>
            <a:pPr eaLnBrk="1" hangingPunct="1"/>
            <a:r>
              <a:rPr lang="es-ES" sz="3600" smtClean="0"/>
              <a:t>Banco de niebla.</a:t>
            </a:r>
          </a:p>
          <a:p>
            <a:pPr eaLnBrk="1" hangingPunct="1"/>
            <a:r>
              <a:rPr lang="es-ES" sz="3600" smtClean="0"/>
              <a:t>Mensajes-Yo.</a:t>
            </a:r>
          </a:p>
          <a:p>
            <a:pPr eaLnBrk="1" hangingPunct="1"/>
            <a:r>
              <a:rPr lang="es-ES" sz="3600" smtClean="0"/>
              <a:t>Hacer preguntas.</a:t>
            </a:r>
          </a:p>
          <a:p>
            <a:pPr eaLnBrk="1" hangingPunct="1"/>
            <a:r>
              <a:rPr lang="es-ES" sz="3600" smtClean="0"/>
              <a:t>Negociacion.</a:t>
            </a:r>
          </a:p>
          <a:p>
            <a:pPr eaLnBrk="1" hangingPunct="1"/>
            <a:endParaRPr lang="es-ES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55FFF-C85D-477D-8324-0BB8793D0C80}" type="slidenum">
              <a:rPr lang="es-ES"/>
              <a:pPr>
                <a:defRPr/>
              </a:pPr>
              <a:t>23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2160" y="752655"/>
            <a:ext cx="2664296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5842992" cy="7223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Escucha activa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41005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200" b="1" dirty="0" smtClean="0"/>
              <a:t>Principio fundamental de la comunicación.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   </a:t>
            </a:r>
            <a:r>
              <a:rPr lang="es-ES" sz="3200" dirty="0" smtClean="0"/>
              <a:t>Tiene en cuenta las emociones, la esencia, la autenticidad de la información que nos aporta el otra/a, una escucha consiente que requiera esfuerzo adicional para la interpretación de la que se oye y se percibe.</a:t>
            </a:r>
            <a:endParaRPr lang="es-ES" sz="32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6A24B-175D-4235-97F9-5CEAD8209283}" type="slidenum">
              <a:rPr lang="es-ES"/>
              <a:pPr>
                <a:defRPr/>
              </a:pPr>
              <a:t>24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664296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Escucha Activa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¿Es igual oír que escuchar?</a:t>
            </a:r>
          </a:p>
          <a:p>
            <a:pPr eaLnBrk="1" hangingPunct="1"/>
            <a:r>
              <a:rPr lang="es-ES" smtClean="0"/>
              <a:t>Saber escuchar es saber aprender.</a:t>
            </a:r>
          </a:p>
          <a:p>
            <a:pPr eaLnBrk="1" hangingPunct="1"/>
            <a:r>
              <a:rPr lang="es-ES" smtClean="0"/>
              <a:t>Escuchar es crucial para un buen “aprender”. “Tenemos dos orejas y una sola boca, para escuchar más y hablar menos”.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6455"/>
            <a:ext cx="5554960" cy="10103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400" dirty="0" smtClean="0"/>
              <a:t>Habilidades de escucha</a:t>
            </a:r>
            <a:br>
              <a:rPr lang="es-ES" sz="3400" dirty="0" smtClean="0"/>
            </a:br>
            <a:r>
              <a:rPr lang="es-ES" sz="3400" dirty="0" smtClean="0"/>
              <a:t> activa</a:t>
            </a:r>
            <a:endParaRPr lang="es-ES" sz="3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1956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400" dirty="0" smtClean="0"/>
              <a:t>Interesarse.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400" dirty="0" smtClean="0"/>
              <a:t>Alentar.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400" dirty="0" smtClean="0"/>
              <a:t>Preguntar.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400" dirty="0" smtClean="0"/>
              <a:t>Retroalimentar (replantear).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400" dirty="0" smtClean="0"/>
              <a:t>Reconocer sentimientos (mostrar empatía).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400" dirty="0" smtClean="0"/>
              <a:t>Resumir el discurso.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11838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33980-E8FB-448D-BFCF-5729DF09C54E}" type="slidenum">
              <a:rPr lang="es-ES"/>
              <a:pPr>
                <a:defRPr/>
              </a:pPr>
              <a:t>26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664296" cy="115212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EMOCIONES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Emoción …sistema de procesamiento de la información prioritaria para la supervivencia y la adaptación al medio… proceso que coordina los restantes recursos psicológicos para dar la respuesta más rápida y precisa a una situación concreta</a:t>
            </a:r>
          </a:p>
          <a:p>
            <a:pPr eaLnBrk="1" hangingPunct="1"/>
            <a:r>
              <a:rPr lang="es-ES" smtClean="0"/>
              <a:t>Sentimiento… además de la predisposición espontánea, incontrolable y automática de la emoción….incluye la evaluación consciente de la experiencia.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5466330" cy="62932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" sz="4800" smtClean="0">
                <a:solidFill>
                  <a:srgbClr val="000000"/>
                </a:solidFill>
              </a:rPr>
              <a:t>TABLA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32538" y="6453188"/>
            <a:ext cx="2808287" cy="323850"/>
          </a:xfrm>
        </p:spPr>
        <p:txBody>
          <a:bodyPr/>
          <a:lstStyle/>
          <a:p>
            <a:pPr>
              <a:defRPr/>
            </a:pPr>
            <a:r>
              <a:rPr lang="es-ES" b="1" dirty="0"/>
              <a:t>Manuel Pérez Campos                        22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23850" y="5876925"/>
            <a:ext cx="8569325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800" b="1" smtClean="0">
                <a:solidFill>
                  <a:srgbClr val="000000"/>
                </a:solidFill>
              </a:rPr>
              <a:t>Optimismo, Atribución de causalidad,  memoria selectiva, ilusión </a:t>
            </a:r>
            <a:r>
              <a:rPr lang="es-ES" sz="1800" b="1" i="1" smtClean="0">
                <a:solidFill>
                  <a:srgbClr val="000000"/>
                </a:solidFill>
              </a:rPr>
              <a:t>de</a:t>
            </a:r>
            <a:r>
              <a:rPr lang="es-ES" sz="1800" b="1" smtClean="0">
                <a:solidFill>
                  <a:srgbClr val="000000"/>
                </a:solidFill>
              </a:rPr>
              <a:t> control, expectativas, SENTIDO DEL HUMOR, adaptabilidad o resiliencia</a:t>
            </a:r>
            <a:endParaRPr lang="es-ES" sz="1800" smtClean="0">
              <a:solidFill>
                <a:srgbClr val="045C75"/>
              </a:solidFill>
            </a:endParaRPr>
          </a:p>
        </p:txBody>
      </p:sp>
      <p:pic>
        <p:nvPicPr>
          <p:cNvPr id="430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49388"/>
            <a:ext cx="8353425" cy="4357687"/>
          </a:xfr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71845" y="764704"/>
            <a:ext cx="2509937" cy="136815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43016" name="2 Marcador de contenido"/>
          <p:cNvSpPr txBox="1">
            <a:spLocks/>
          </p:cNvSpPr>
          <p:nvPr/>
        </p:nvSpPr>
        <p:spPr bwMode="auto">
          <a:xfrm>
            <a:off x="468313" y="2565400"/>
            <a:ext cx="8280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en-US" sz="2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600" smtClean="0"/>
              <a:t>SENTIDO DEL HUMOR</a:t>
            </a:r>
            <a:br>
              <a:rPr lang="es-ES" sz="4600" smtClean="0"/>
            </a:br>
            <a:endParaRPr lang="es-ES" sz="4600" smtClean="0"/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mtClean="0"/>
              <a:t>La risa reduce el estrés y la ansiedad y, en consecuencia, mejora la salud física de las personas.</a:t>
            </a:r>
          </a:p>
          <a:p>
            <a:pPr>
              <a:lnSpc>
                <a:spcPct val="90000"/>
              </a:lnSpc>
            </a:pPr>
            <a:r>
              <a:rPr lang="es-ES" smtClean="0"/>
              <a:t>El humor nos ayuda a crear ambientes más relajados y favorables para la toma de decisiones y la solución de conflictos y nos protege, en cierta medida, contra el estrés, la depresión o los estilos de afrontamientos negativos.</a:t>
            </a:r>
          </a:p>
          <a:p>
            <a:pPr>
              <a:lnSpc>
                <a:spcPct val="90000"/>
              </a:lnSpc>
            </a:pPr>
            <a:r>
              <a:rPr lang="es-ES" smtClean="0"/>
              <a:t>Como signo de inteligencia y buena salud mental se admite reinos de nosotros mismo ya que significa que estamos a gusto en nuestra piel a pesar de nuestras imperfecciones.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5626968" cy="8663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Perfil profesional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9A6AA-324C-4CB8-AE59-7EC6D58B848A}" type="slidenum">
              <a:rPr lang="es-ES"/>
              <a:pPr>
                <a:defRPr/>
              </a:pPr>
              <a:t>3</a:t>
            </a:fld>
            <a:endParaRPr lang="es-ES"/>
          </a:p>
        </p:txBody>
      </p:sp>
      <p:sp>
        <p:nvSpPr>
          <p:cNvPr id="17414" name="10 Marcador de contenido"/>
          <p:cNvSpPr>
            <a:spLocks noGrp="1"/>
          </p:cNvSpPr>
          <p:nvPr>
            <p:ph idx="1"/>
          </p:nvPr>
        </p:nvSpPr>
        <p:spPr>
          <a:xfrm>
            <a:off x="468313" y="2276475"/>
            <a:ext cx="8229600" cy="4029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s-ES" sz="2200" b="1" smtClean="0"/>
          </a:p>
          <a:p>
            <a:pPr eaLnBrk="1" hangingPunct="1">
              <a:lnSpc>
                <a:spcPct val="90000"/>
              </a:lnSpc>
            </a:pPr>
            <a:r>
              <a:rPr lang="es-ES" sz="2200" b="1" smtClean="0"/>
              <a:t>Para hacer  bien este trabajo, se necesita</a:t>
            </a:r>
            <a:r>
              <a:rPr lang="es-ES" sz="2200" smtClean="0"/>
              <a:t>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2200" smtClean="0"/>
              <a:t>    Ser un conductor seguro.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2200" smtClean="0"/>
              <a:t>    Tener una actitud de servicio, digna de confianza y   ser paciente.       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2200" smtClean="0"/>
              <a:t>     Ser capaz de tratar con todo tipo de  personas, incluido   el cliente ocasionalmente incómodo o difícil.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sz="2200" smtClean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s-ES" sz="2200" smtClean="0"/>
              <a:t>     En las zonas turísticas, resulta útil tener conocimientos     específicos de los lugares de interés, de modo que pueda proporcionar información a los visitantes. Idiomas, porque la lengua ayuda…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sz="220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808312" cy="13742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RESILENCIA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r>
              <a:rPr lang="es-ES" smtClean="0"/>
              <a:t>“Cuando todo parezca ir en contra de ti, recuerda que el avión despega en contra del viento, no a favor de él”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5544616" cy="9361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Competencias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2138363"/>
            <a:ext cx="8229600" cy="4386262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Aptitudes para la escucha.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Aptitudes para trabajar en el servicio al cliente.</a:t>
            </a:r>
            <a:endParaRPr lang="es-E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 Capaz de tratar con personal difíciles.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Habilidades comunicativas.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Habilidades sociales.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Proporcionar información de forma clara y comprensible.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Puntualidad.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Responsable.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Se enfrenta a situaciones difíciles.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Trabaja con dinero.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C22AB-E09E-4CB8-B7AA-8821C20CA3C5}" type="slidenum">
              <a:rPr lang="es-ES"/>
              <a:pPr>
                <a:defRPr/>
              </a:pPr>
              <a:t>4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764705"/>
            <a:ext cx="2808312" cy="122413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MOTIVACIÓN</a:t>
            </a:r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La motivación consiste en elevar la predisposición para alcanzar las metas fijadas, es lo que nos permite hacer elevados esfuerzos para conseguir lo que queremos.</a:t>
            </a:r>
          </a:p>
          <a:p>
            <a:r>
              <a:rPr lang="es-ES" smtClean="0"/>
              <a:t>Una persona motivada dará lo mejor de sí misma y la motivación aumentará el entusiasmo, el nivel de compromiso y elevará el esfuerzo.</a:t>
            </a:r>
          </a:p>
          <a:p>
            <a:r>
              <a:rPr lang="es-ES" smtClean="0"/>
              <a:t>El proceso motivacional necesita atender a los conceptos de necesidades y motivos. Desde las más básicas hasta las más elaboradas.</a:t>
            </a:r>
          </a:p>
          <a:p>
            <a:r>
              <a:rPr lang="es-ES" smtClean="0"/>
              <a:t>Afán, compromiso, iniciativa, optimismo.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Manuel Pérez Campos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E462-AA64-48D6-8BE4-2BDE49CF9C20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AUTOESTIMA</a:t>
            </a:r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Sentido positivo de uno mismo, es el motivo por que crecemos positivos, independientes, tranquilos, abiertos a los cambios, etc. </a:t>
            </a:r>
          </a:p>
          <a:p>
            <a:r>
              <a:rPr lang="es-ES" smtClean="0"/>
              <a:t>La autoestima incluye sentimientos y creencias que tenemos sobre nosotr@s mism@s, y que afectan a todo lo que cometemos.</a:t>
            </a:r>
          </a:p>
          <a:p>
            <a:r>
              <a:rPr lang="es-ES" smtClean="0"/>
              <a:t>Implica conocernos a nosotr@s mism@s, con una idea realista de quienes somos y estar a gusto con ello.</a:t>
            </a:r>
          </a:p>
          <a:p>
            <a:r>
              <a:rPr lang="es-ES" smtClean="0"/>
              <a:t>Dos componentes relacionados entre si, eficacia personal y el respeto a uno mismo.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Manuel Pérez Campos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5DB34-5168-4D23-993D-805CE6B0F225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550" y="1451838"/>
            <a:ext cx="5760640" cy="25922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ES" sz="4000" smtClean="0">
                <a:solidFill>
                  <a:srgbClr val="000000"/>
                </a:solidFill>
              </a:rPr>
              <a:t>A todo  el conjunto de cualidades </a:t>
            </a:r>
            <a:br>
              <a:rPr lang="es-ES" sz="4000" smtClean="0">
                <a:solidFill>
                  <a:srgbClr val="000000"/>
                </a:solidFill>
              </a:rPr>
            </a:br>
            <a:r>
              <a:rPr lang="es-ES" sz="4000" smtClean="0">
                <a:solidFill>
                  <a:srgbClr val="000000"/>
                </a:solidFill>
              </a:rPr>
              <a:t>que transmitimos se le denomina</a:t>
            </a:r>
          </a:p>
        </p:txBody>
      </p:sp>
      <p:sp>
        <p:nvSpPr>
          <p:cNvPr id="21508" name="2 Marcador de contenido"/>
          <p:cNvSpPr>
            <a:spLocks noGrp="1"/>
          </p:cNvSpPr>
          <p:nvPr>
            <p:ph idx="1"/>
          </p:nvPr>
        </p:nvSpPr>
        <p:spPr>
          <a:xfrm>
            <a:off x="1835150" y="4652963"/>
            <a:ext cx="6923088" cy="10795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s-ES" sz="4800" b="1" smtClean="0"/>
              <a:t>IMAGEN</a:t>
            </a:r>
            <a:r>
              <a:rPr lang="es-ES" sz="4800" b="1" smtClean="0">
                <a:latin typeface="Algerian" pitchFamily="82" charset="0"/>
              </a:rPr>
              <a:t> </a:t>
            </a:r>
            <a:r>
              <a:rPr lang="es-ES" sz="4800" b="1" smtClean="0"/>
              <a:t>PERSONAL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EEE3F-E8BC-4DE8-A923-504133CF95CC}" type="slidenum">
              <a:rPr lang="es-ES"/>
              <a:pPr>
                <a:defRPr/>
              </a:pPr>
              <a:t>7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843808" cy="13681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052735"/>
            <a:ext cx="5688632" cy="93610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La imagen personal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0481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Es todo el conjunto de cualidades que trasmitimos en: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b="1" dirty="0" smtClean="0"/>
              <a:t>La imagen externa</a:t>
            </a:r>
            <a:r>
              <a:rPr lang="es-ES" dirty="0" smtClean="0"/>
              <a:t>: aquello que se puede sobreponer a una persona como maquillaje, vestuario, peinado…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b="1" dirty="0" smtClean="0"/>
              <a:t>Expresión</a:t>
            </a:r>
            <a:r>
              <a:rPr lang="es-ES" dirty="0" smtClean="0"/>
              <a:t>: elementos utilizados para la transmisión de nuestra manera de ser.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b="1" dirty="0" smtClean="0"/>
              <a:t>Actitud</a:t>
            </a:r>
            <a:r>
              <a:rPr lang="es-ES" dirty="0" smtClean="0"/>
              <a:t>: es el nivel más profundo de una persona, forman parte en nuestro aprendizaje.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b="1" dirty="0" smtClean="0"/>
              <a:t>Aptitud</a:t>
            </a:r>
            <a:r>
              <a:rPr lang="es-ES" dirty="0" smtClean="0"/>
              <a:t>: el conjunto de todas las cualidades de la imagen externa, expresión y actitud.</a:t>
            </a:r>
            <a:endParaRPr lang="es-ES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F7A95-7ADF-4AFA-B717-E273B492C939}" type="slidenum">
              <a:rPr lang="es-ES"/>
              <a:pPr>
                <a:defRPr/>
              </a:pPr>
              <a:t>8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808312" cy="13742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054662"/>
            <a:ext cx="6120680" cy="794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500" dirty="0" smtClean="0"/>
              <a:t>La Imagen es mucho mas</a:t>
            </a:r>
            <a:endParaRPr lang="es-ES" sz="4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4048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dirty="0" smtClean="0"/>
              <a:t>La imagen personal se transmite con la expresión del cuerpo, la voz, el rostro, la indumentaria o…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ES" dirty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sz="4400" dirty="0" smtClean="0"/>
              <a:t>Con nuestra </a:t>
            </a:r>
            <a:r>
              <a:rPr lang="es-ES" sz="4400" b="1" dirty="0" smtClean="0"/>
              <a:t>Imagen Externa</a:t>
            </a:r>
            <a:r>
              <a:rPr lang="es-ES" sz="4400" dirty="0" smtClean="0"/>
              <a:t> comunicamos, y lo hacemos a través de los </a:t>
            </a:r>
            <a:r>
              <a:rPr lang="es-ES" sz="4400" b="1" dirty="0" smtClean="0"/>
              <a:t>códigos</a:t>
            </a:r>
            <a:endParaRPr lang="es-ES" sz="44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1200" y="63817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s-ES" dirty="0"/>
              <a:t>Manuel Pérez Campos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16C9A-41A9-4EA9-980C-001103650343}" type="slidenum">
              <a:rPr lang="es-ES"/>
              <a:pPr>
                <a:defRPr/>
              </a:pPr>
              <a:t>9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664296" cy="137426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546</TotalTime>
  <Words>1339</Words>
  <Application>Microsoft Office PowerPoint</Application>
  <PresentationFormat>Presentación en pantalla (4:3)</PresentationFormat>
  <Paragraphs>195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Constantia</vt:lpstr>
      <vt:lpstr>Wingdings 2</vt:lpstr>
      <vt:lpstr>Algerian</vt:lpstr>
      <vt:lpstr>Flujo</vt:lpstr>
      <vt:lpstr>Flujo</vt:lpstr>
      <vt:lpstr>Flujo</vt:lpstr>
      <vt:lpstr>Flujo</vt:lpstr>
      <vt:lpstr>Diapositiva 1</vt:lpstr>
      <vt:lpstr>Diapositiva 2</vt:lpstr>
      <vt:lpstr>Diapositiva 3</vt:lpstr>
      <vt:lpstr>Diapositiva 4</vt:lpstr>
      <vt:lpstr>MOTIVACIÓN</vt:lpstr>
      <vt:lpstr>AUTOESTIMA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HABILIDADES SOCIALES</vt:lpstr>
      <vt:lpstr>Diapositiva 17</vt:lpstr>
      <vt:lpstr>COMUNICACIÓN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Escucha Activa</vt:lpstr>
      <vt:lpstr>Diapositiva 26</vt:lpstr>
      <vt:lpstr>EMOCIONES</vt:lpstr>
      <vt:lpstr>Diapositiva 28</vt:lpstr>
      <vt:lpstr>SENTIDO DEL HUMOR </vt:lpstr>
      <vt:lpstr>RESILENCIA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Relaciones Humanas</dc:title>
  <dc:creator>Ana</dc:creator>
  <cp:lastModifiedBy>mccabcru</cp:lastModifiedBy>
  <cp:revision>155</cp:revision>
  <dcterms:created xsi:type="dcterms:W3CDTF">2018-04-25T18:54:43Z</dcterms:created>
  <dcterms:modified xsi:type="dcterms:W3CDTF">2018-05-07T13:51:46Z</dcterms:modified>
</cp:coreProperties>
</file>